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1" r:id="rId4"/>
  </p:sldMasterIdLst>
  <p:notesMasterIdLst>
    <p:notesMasterId r:id="rId55"/>
  </p:notesMasterIdLst>
  <p:handoutMasterIdLst>
    <p:handoutMasterId r:id="rId56"/>
  </p:handoutMasterIdLst>
  <p:sldIdLst>
    <p:sldId id="256" r:id="rId5"/>
    <p:sldId id="261" r:id="rId6"/>
    <p:sldId id="291" r:id="rId7"/>
    <p:sldId id="321" r:id="rId8"/>
    <p:sldId id="322" r:id="rId9"/>
    <p:sldId id="262" r:id="rId10"/>
    <p:sldId id="278" r:id="rId11"/>
    <p:sldId id="329" r:id="rId12"/>
    <p:sldId id="330" r:id="rId13"/>
    <p:sldId id="331" r:id="rId14"/>
    <p:sldId id="337" r:id="rId15"/>
    <p:sldId id="332" r:id="rId16"/>
    <p:sldId id="335" r:id="rId17"/>
    <p:sldId id="338" r:id="rId18"/>
    <p:sldId id="333" r:id="rId19"/>
    <p:sldId id="339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49" r:id="rId29"/>
    <p:sldId id="350" r:id="rId30"/>
    <p:sldId id="351" r:id="rId31"/>
    <p:sldId id="352" r:id="rId32"/>
    <p:sldId id="353" r:id="rId33"/>
    <p:sldId id="354" r:id="rId34"/>
    <p:sldId id="355" r:id="rId35"/>
    <p:sldId id="356" r:id="rId36"/>
    <p:sldId id="357" r:id="rId37"/>
    <p:sldId id="358" r:id="rId38"/>
    <p:sldId id="359" r:id="rId39"/>
    <p:sldId id="263" r:id="rId40"/>
    <p:sldId id="288" r:id="rId41"/>
    <p:sldId id="360" r:id="rId42"/>
    <p:sldId id="361" r:id="rId43"/>
    <p:sldId id="317" r:id="rId44"/>
    <p:sldId id="318" r:id="rId45"/>
    <p:sldId id="362" r:id="rId46"/>
    <p:sldId id="265" r:id="rId47"/>
    <p:sldId id="311" r:id="rId48"/>
    <p:sldId id="315" r:id="rId49"/>
    <p:sldId id="314" r:id="rId50"/>
    <p:sldId id="316" r:id="rId51"/>
    <p:sldId id="306" r:id="rId52"/>
    <p:sldId id="308" r:id="rId53"/>
    <p:sldId id="307" r:id="rId5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158" userDrawn="1">
          <p15:clr>
            <a:srgbClr val="A4A3A4"/>
          </p15:clr>
        </p15:guide>
        <p15:guide id="3" pos="7446" userDrawn="1">
          <p15:clr>
            <a:srgbClr val="A4A3A4"/>
          </p15:clr>
        </p15:guide>
        <p15:guide id="5" orient="horz" pos="4156" userDrawn="1">
          <p15:clr>
            <a:srgbClr val="A4A3A4"/>
          </p15:clr>
        </p15:guide>
        <p15:guide id="6" orient="horz" pos="119" userDrawn="1">
          <p15:clr>
            <a:srgbClr val="A4A3A4"/>
          </p15:clr>
        </p15:guide>
        <p15:guide id="7" pos="257" userDrawn="1">
          <p15:clr>
            <a:srgbClr val="A4A3A4"/>
          </p15:clr>
        </p15:guide>
        <p15:guide id="8" pos="4475" userDrawn="1">
          <p15:clr>
            <a:srgbClr val="A4A3A4"/>
          </p15:clr>
        </p15:guide>
        <p15:guide id="9" pos="2162" userDrawn="1">
          <p15:clr>
            <a:srgbClr val="A4A3A4"/>
          </p15:clr>
        </p15:guide>
        <p15:guide id="10" pos="3840" userDrawn="1">
          <p15:clr>
            <a:srgbClr val="A4A3A4"/>
          </p15:clr>
        </p15:guide>
        <p15:guide id="11" pos="60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rupa Varatharasan" initials="NV" lastIdx="5" clrIdx="0">
    <p:extLst>
      <p:ext uri="{19B8F6BF-5375-455C-9EA6-DF929625EA0E}">
        <p15:presenceInfo xmlns:p15="http://schemas.microsoft.com/office/powerpoint/2012/main" userId="S-1-5-21-940847258-85412636-1539857752-13190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A3D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952" autoAdjust="0"/>
    <p:restoredTop sz="54884" autoAdjust="0"/>
  </p:normalViewPr>
  <p:slideViewPr>
    <p:cSldViewPr snapToObjects="1">
      <p:cViewPr varScale="1">
        <p:scale>
          <a:sx n="63" d="100"/>
          <a:sy n="63" d="100"/>
        </p:scale>
        <p:origin x="1686" y="84"/>
      </p:cViewPr>
      <p:guideLst>
        <p:guide orient="horz" pos="2160"/>
        <p:guide pos="4158"/>
        <p:guide pos="7446"/>
        <p:guide orient="horz" pos="4156"/>
        <p:guide orient="horz" pos="119"/>
        <p:guide pos="257"/>
        <p:guide pos="4475"/>
        <p:guide pos="2162"/>
        <p:guide pos="3840"/>
        <p:guide pos="6017"/>
      </p:guideLst>
    </p:cSldViewPr>
  </p:slideViewPr>
  <p:outlineViewPr>
    <p:cViewPr>
      <p:scale>
        <a:sx n="33" d="100"/>
        <a:sy n="33" d="100"/>
      </p:scale>
      <p:origin x="0" y="-103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97" d="100"/>
          <a:sy n="97" d="100"/>
        </p:scale>
        <p:origin x="31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5E04C9-BE2A-BB4A-8B1E-6FC3F39516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C323A2-5A26-7849-B57A-A616E3718B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8A8D75-9F7D-044D-860A-1BDDFD31BD33}" type="datetimeFigureOut">
              <a:rPr lang="en-US" smtClean="0"/>
              <a:t>9/27/2022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C5643-B631-DB41-9B1B-2208F50BCE1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FCD84A-BFD4-9C45-AEB8-EAC8503D477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49330-7A55-2E40-9070-D8C5980CA5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328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BD1A1-2A09-754F-BC14-76C049A91720}" type="datetimeFigureOut">
              <a:rPr lang="en-US" smtClean="0"/>
              <a:t>9/27/2022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9BD46-8A26-034E-B3C6-B31F301B3D2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278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4667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67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076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419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0196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304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8450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3766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468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7333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168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283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5826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2079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9130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Items include questions from the 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RfV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will review the DD in detail shortly</a:t>
            </a: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0379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2926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0161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9032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48522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15190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089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3832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70541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18415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935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3053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9370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4379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89535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33949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6049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6128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12924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3210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72929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 smtClean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49665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607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97033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3775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21001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423185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27909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145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72892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39BD46-8A26-034E-B3C6-B31F301B3D2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09904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0870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636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64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1" dirty="0" smtClean="0"/>
              <a:t>EP to say: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39BD46-8A26-034E-B3C6-B31F301B3D2B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896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Layouts/_rels/slideLayout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/Relationships>
</file>

<file path=ppt/slideLayouts/_rels/slideLayout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18" Type="http://schemas.openxmlformats.org/officeDocument/2006/relationships/image" Target="../media/image62.png"/><Relationship Id="rId3" Type="http://schemas.openxmlformats.org/officeDocument/2006/relationships/image" Target="../media/image47.png"/><Relationship Id="rId21" Type="http://schemas.openxmlformats.org/officeDocument/2006/relationships/image" Target="../media/image65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17" Type="http://schemas.openxmlformats.org/officeDocument/2006/relationships/image" Target="../media/image61.png"/><Relationship Id="rId2" Type="http://schemas.openxmlformats.org/officeDocument/2006/relationships/image" Target="../media/image46.png"/><Relationship Id="rId16" Type="http://schemas.openxmlformats.org/officeDocument/2006/relationships/image" Target="../media/image60.png"/><Relationship Id="rId20" Type="http://schemas.openxmlformats.org/officeDocument/2006/relationships/image" Target="../media/image6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5" Type="http://schemas.openxmlformats.org/officeDocument/2006/relationships/image" Target="../media/image59.png"/><Relationship Id="rId10" Type="http://schemas.openxmlformats.org/officeDocument/2006/relationships/image" Target="../media/image54.png"/><Relationship Id="rId19" Type="http://schemas.openxmlformats.org/officeDocument/2006/relationships/image" Target="../media/image63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Relationship Id="rId22" Type="http://schemas.openxmlformats.org/officeDocument/2006/relationships/image" Target="../media/image66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62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0921" y="-1286493"/>
            <a:ext cx="9356261" cy="60817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501282">
            <a:off x="7892508" y="-1412569"/>
            <a:ext cx="4792040" cy="3114927"/>
          </a:xfrm>
          <a:prstGeom prst="rect">
            <a:avLst/>
          </a:prstGeom>
        </p:spPr>
      </p:pic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08168" y="2640437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C319084-DE21-2E4C-B433-0F14C0B7D17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497" y="5517231"/>
            <a:ext cx="2596869" cy="91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36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Guiding L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2A98F99-F75D-3E4F-8693-878E85AA9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DE303A4-0AC0-C546-8A99-027010CDB9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5CD05-B843-FD47-A89F-CB1323A594CE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05869" y="-1436718"/>
            <a:ext cx="9438617" cy="613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262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Guiding Light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E2A98F99-F75D-3E4F-8693-878E85AA9FF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0DE303A4-0AC0-C546-8A99-027010CDB9D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15CD05-B843-FD47-A89F-CB1323A594CE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87029" y="-3585861"/>
            <a:ext cx="11728704" cy="81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Photos Ligh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1001" y="-1302452"/>
            <a:ext cx="9356261" cy="6081767"/>
          </a:xfrm>
          <a:prstGeom prst="rect">
            <a:avLst/>
          </a:prstGeom>
        </p:spPr>
      </p:pic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28248" y="2677523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7350350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 - Photo Light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7416824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7416824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691001" y="-1302452"/>
            <a:ext cx="9356261" cy="6081767"/>
          </a:xfrm>
          <a:prstGeom prst="rect">
            <a:avLst/>
          </a:prstGeom>
        </p:spPr>
      </p:pic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28248" y="2677523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umn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2564904"/>
            <a:ext cx="4896544" cy="3775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7">
            <a:extLst>
              <a:ext uri="{FF2B5EF4-FFF2-40B4-BE49-F238E27FC236}">
                <a16:creationId xmlns:a16="http://schemas.microsoft.com/office/drawing/2014/main" id="{9F429847-4C00-264D-B15C-CF6DE26ED09C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71568" y="2564904"/>
            <a:ext cx="4896544" cy="377535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AAAD05-622C-3743-B49A-9725B7CA35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1988840"/>
            <a:ext cx="4895850" cy="504825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4C2A6303-484A-6D40-995A-6383CE5E3EB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661554" y="1988840"/>
            <a:ext cx="4895850" cy="504825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494BD0B2-3ECB-9047-9B5F-B37491A938D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945216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67E9321-613E-A745-AE80-130996384FF5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5465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003007" y="-384676"/>
            <a:ext cx="5047315" cy="3280861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DAAAD05-622C-3743-B49A-9725B7CA355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23888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18" name="Picture Placeholder 3">
            <a:extLst>
              <a:ext uri="{FF2B5EF4-FFF2-40B4-BE49-F238E27FC236}">
                <a16:creationId xmlns:a16="http://schemas.microsoft.com/office/drawing/2014/main" id="{B7AAD27C-09C2-E247-9F5A-23D5969E6CB6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290158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088196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0" name="Picture Placeholder 5">
            <a:extLst>
              <a:ext uri="{FF2B5EF4-FFF2-40B4-BE49-F238E27FC236}">
                <a16:creationId xmlns:a16="http://schemas.microsoft.com/office/drawing/2014/main" id="{2B192893-A08C-7542-B8C7-91CFF952A96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8902371" y="1717561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314BCBE2-0453-8A40-84E6-32C72576AFC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7755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59D41DDF-BCBF-944C-85B8-30D574F8E0F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254225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7" name="Text Placeholder 16">
            <a:extLst>
              <a:ext uri="{FF2B5EF4-FFF2-40B4-BE49-F238E27FC236}">
                <a16:creationId xmlns:a16="http://schemas.microsoft.com/office/drawing/2014/main" id="{10DFE0A3-A1A3-A346-9578-2F25999F345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38092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E3FC49FC-D1B0-3C40-9D74-A708581D491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4440050" y="3937686"/>
            <a:ext cx="3311899" cy="504825"/>
          </a:xfrm>
        </p:spPr>
        <p:txBody>
          <a:bodyPr>
            <a:normAutofit/>
          </a:bodyPr>
          <a:lstStyle>
            <a:lvl1pPr marL="0" indent="0" algn="ctr">
              <a:buNone/>
              <a:defRPr sz="2800" b="1">
                <a:solidFill>
                  <a:schemeClr val="tx1"/>
                </a:solidFill>
              </a:defRPr>
            </a:lvl1pPr>
            <a:lvl2pPr marL="204788" indent="0">
              <a:buNone/>
              <a:defRPr/>
            </a:lvl2pPr>
            <a:lvl3pPr marL="461963" indent="0">
              <a:buNone/>
              <a:defRPr/>
            </a:lvl3pPr>
            <a:lvl4pPr marL="650875" indent="0">
              <a:buNone/>
              <a:defRPr/>
            </a:lvl4pPr>
            <a:lvl5pPr marL="857250" indent="0">
              <a:buNone/>
              <a:defRPr/>
            </a:lvl5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E8CAC316-8263-A543-A4C1-1276EF66026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423917" y="4600785"/>
            <a:ext cx="3328031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7416824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0266083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Layou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750049B7-519F-154B-9E14-282F371A8F98}"/>
              </a:ext>
            </a:extLst>
          </p:cNvPr>
          <p:cNvSpPr/>
          <p:nvPr userDrawn="1"/>
        </p:nvSpPr>
        <p:spPr>
          <a:xfrm>
            <a:off x="6095999" y="-2"/>
            <a:ext cx="6121755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AD52657-9FF9-FB41-8D37-DD9B4580FB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85221201-FC2B-8D48-A368-5BE3EEBE68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C098F1-582B-A346-A8E4-1DEF3F104423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1D580428-81E5-3542-A722-B0D43D582F8D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00054" y="365125"/>
            <a:ext cx="5087890" cy="598640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969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lit Layou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A43FC0F-A040-654C-88D2-B5C0A98500B6}"/>
              </a:ext>
            </a:extLst>
          </p:cNvPr>
          <p:cNvSpPr/>
          <p:nvPr userDrawn="1"/>
        </p:nvSpPr>
        <p:spPr>
          <a:xfrm>
            <a:off x="6095999" y="-2"/>
            <a:ext cx="6121755" cy="685800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50049B7-519F-154B-9E14-282F371A8F98}"/>
              </a:ext>
            </a:extLst>
          </p:cNvPr>
          <p:cNvSpPr/>
          <p:nvPr userDrawn="1"/>
        </p:nvSpPr>
        <p:spPr>
          <a:xfrm flipH="1">
            <a:off x="0" y="-2"/>
            <a:ext cx="6095999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6AD52657-9FF9-FB41-8D37-DD9B4580FB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5" name="Content Placeholder 7">
            <a:extLst>
              <a:ext uri="{FF2B5EF4-FFF2-40B4-BE49-F238E27FC236}">
                <a16:creationId xmlns:a16="http://schemas.microsoft.com/office/drawing/2014/main" id="{85221201-FC2B-8D48-A368-5BE3EEBE682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CC098F1-582B-A346-A8E4-1DEF3F104423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ACFA833A-3EF9-0D44-9CAD-12DDAC07930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600054" y="365125"/>
            <a:ext cx="5087890" cy="598640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953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ature Image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B006B0-5D77-B840-AACE-67E7BF74480F}"/>
              </a:ext>
            </a:extLst>
          </p:cNvPr>
          <p:cNvSpPr/>
          <p:nvPr userDrawn="1"/>
        </p:nvSpPr>
        <p:spPr>
          <a:xfrm flipH="1">
            <a:off x="9715029" y="-29498"/>
            <a:ext cx="2476971" cy="6887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FE2A748-4755-9E4F-8EF0-F8488764BD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8D5D2CBE-A739-5C40-953E-26AE1CFA92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6696B5-5DAA-F241-B6CD-4ECD54BC9979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474823" y="174045"/>
            <a:ext cx="6480412" cy="6480412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1162353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gnature Image Slid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9B006B0-5D77-B840-AACE-67E7BF74480F}"/>
              </a:ext>
            </a:extLst>
          </p:cNvPr>
          <p:cNvSpPr/>
          <p:nvPr userDrawn="1"/>
        </p:nvSpPr>
        <p:spPr>
          <a:xfrm flipH="1">
            <a:off x="0" y="-29498"/>
            <a:ext cx="2476971" cy="68874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itle Placeholder 1">
            <a:extLst>
              <a:ext uri="{FF2B5EF4-FFF2-40B4-BE49-F238E27FC236}">
                <a16:creationId xmlns:a16="http://schemas.microsoft.com/office/drawing/2014/main" id="{EFE2A748-4755-9E4F-8EF0-F8488764BDE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2064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7" name="Content Placeholder 7">
            <a:extLst>
              <a:ext uri="{FF2B5EF4-FFF2-40B4-BE49-F238E27FC236}">
                <a16:creationId xmlns:a16="http://schemas.microsoft.com/office/drawing/2014/main" id="{8D5D2CBE-A739-5C40-953E-26AE1CFA92D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72064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56696B5-5DAA-F241-B6CD-4ECD54BC9979}"/>
              </a:ext>
            </a:extLst>
          </p:cNvPr>
          <p:cNvCxnSpPr>
            <a:cxnSpLocks/>
          </p:cNvCxnSpPr>
          <p:nvPr userDrawn="1"/>
        </p:nvCxnSpPr>
        <p:spPr>
          <a:xfrm>
            <a:off x="6672064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BA41C8BC-A0B9-DB49-B294-0CD50691F15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-763235" y="174045"/>
            <a:ext cx="6480412" cy="6480412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3888839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31176" y="-4701662"/>
            <a:ext cx="13868207" cy="9014627"/>
          </a:xfrm>
          <a:prstGeom prst="rect">
            <a:avLst/>
          </a:prstGeom>
        </p:spPr>
      </p:pic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104112" y="1109299"/>
            <a:ext cx="5616000" cy="5616000"/>
          </a:xfrm>
          <a:prstGeom prst="roundRect">
            <a:avLst>
              <a:gd name="adj" fmla="val 50000"/>
            </a:avLst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629143F-1EDA-4747-93F9-B0DFB26FA5A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9497" y="5517231"/>
            <a:ext cx="2596869" cy="91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770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2238B700-ED64-E44A-9530-136797E53E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0DE5D789-00F1-1E48-B0C5-4421BFD2CF0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8" name="Content Placeholder 7">
            <a:extLst>
              <a:ext uri="{FF2B5EF4-FFF2-40B4-BE49-F238E27FC236}">
                <a16:creationId xmlns:a16="http://schemas.microsoft.com/office/drawing/2014/main" id="{634DB24C-4662-A749-871C-CA036EE875A1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4968552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EF1D874-FC7D-3C46-8040-134DC421A06C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2908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DFD6D71-2179-7740-A7DD-A44F7D40D800}"/>
              </a:ext>
            </a:extLst>
          </p:cNvPr>
          <p:cNvSpPr/>
          <p:nvPr userDrawn="1"/>
        </p:nvSpPr>
        <p:spPr>
          <a:xfrm>
            <a:off x="1" y="-2"/>
            <a:ext cx="12217754" cy="685800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17">
            <a:extLst>
              <a:ext uri="{FF2B5EF4-FFF2-40B4-BE49-F238E27FC236}">
                <a16:creationId xmlns:a16="http://schemas.microsoft.com/office/drawing/2014/main" id="{BDD19258-8351-C94E-8D72-383AE246861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7"/>
            <a:ext cx="6096000" cy="685799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67DB3CAA-EBCD-6B49-A96D-B0906EDD61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72064" y="365125"/>
            <a:ext cx="4968552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57324B93-5F67-0249-B97C-A1C4A1ACA39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672064" y="1885891"/>
            <a:ext cx="4968552" cy="446563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82AE96B-F1AC-514E-B5FD-F13D45581506}"/>
              </a:ext>
            </a:extLst>
          </p:cNvPr>
          <p:cNvCxnSpPr>
            <a:cxnSpLocks/>
          </p:cNvCxnSpPr>
          <p:nvPr userDrawn="1"/>
        </p:nvCxnSpPr>
        <p:spPr>
          <a:xfrm>
            <a:off x="6672064" y="1628800"/>
            <a:ext cx="4968552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46398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s Slid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D57B9B9A-4A07-4F40-88EC-CC0CB7D6C8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915" y="418055"/>
            <a:ext cx="10842661" cy="1066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E5E8CD5C-F906-F94A-AEB5-75B0C74F70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431C180F-BFFC-6A43-BBE2-CC4277CBF23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6313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CD03345D-0833-B94C-A28A-6352480504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4638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93343C-187F-3D42-B9C9-086643E380D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2964" y="4672793"/>
            <a:ext cx="2591668" cy="18525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ext Placeholder 33">
            <a:extLst>
              <a:ext uri="{FF2B5EF4-FFF2-40B4-BE49-F238E27FC236}">
                <a16:creationId xmlns:a16="http://schemas.microsoft.com/office/drawing/2014/main" id="{2AC43E29-FB90-E14B-9984-98B60630FDE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07989" y="3429001"/>
            <a:ext cx="2591668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1</a:t>
            </a:r>
          </a:p>
        </p:txBody>
      </p:sp>
      <p:sp>
        <p:nvSpPr>
          <p:cNvPr id="18" name="Text Placeholder 33">
            <a:extLst>
              <a:ext uri="{FF2B5EF4-FFF2-40B4-BE49-F238E27FC236}">
                <a16:creationId xmlns:a16="http://schemas.microsoft.com/office/drawing/2014/main" id="{63245199-17A4-6E43-99A2-580BBD907B7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326000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2</a:t>
            </a:r>
          </a:p>
        </p:txBody>
      </p:sp>
      <p:sp>
        <p:nvSpPr>
          <p:cNvPr id="19" name="Text Placeholder 33">
            <a:extLst>
              <a:ext uri="{FF2B5EF4-FFF2-40B4-BE49-F238E27FC236}">
                <a16:creationId xmlns:a16="http://schemas.microsoft.com/office/drawing/2014/main" id="{C73A936F-92AF-5E45-9D9A-AB9AC3695B7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57459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 ExtraBold" charset="0"/>
                <a:ea typeface="Open Sans ExtraBold" charset="0"/>
                <a:cs typeface="Open Sans ExtraBold" charset="0"/>
              </a:defRPr>
            </a:lvl1pPr>
          </a:lstStyle>
          <a:p>
            <a:pPr lvl="0"/>
            <a:r>
              <a:rPr lang="en-US" dirty="0"/>
              <a:t>Stat 3</a:t>
            </a:r>
          </a:p>
        </p:txBody>
      </p:sp>
      <p:sp>
        <p:nvSpPr>
          <p:cNvPr id="20" name="Text Placeholder 33">
            <a:extLst>
              <a:ext uri="{FF2B5EF4-FFF2-40B4-BE49-F238E27FC236}">
                <a16:creationId xmlns:a16="http://schemas.microsoft.com/office/drawing/2014/main" id="{F38C1756-1672-0142-A60D-6CEC2EBE0A11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88918" y="3429001"/>
            <a:ext cx="2601982" cy="108012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5400" b="1" i="0">
                <a:solidFill>
                  <a:schemeClr val="accent2"/>
                </a:solidFill>
                <a:latin typeface="Open Sans" charset="0"/>
                <a:ea typeface="Open Sans" charset="0"/>
                <a:cs typeface="Open Sans" charset="0"/>
              </a:defRPr>
            </a:lvl1pPr>
          </a:lstStyle>
          <a:p>
            <a:pPr lvl="0"/>
            <a:r>
              <a:rPr lang="en-US" dirty="0"/>
              <a:t>Stat 4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633556" y="-404699"/>
            <a:ext cx="4843042" cy="3149401"/>
          </a:xfrm>
          <a:prstGeom prst="rect">
            <a:avLst/>
          </a:prstGeom>
        </p:spPr>
      </p:pic>
      <p:sp>
        <p:nvSpPr>
          <p:cNvPr id="2" name="Oval 1"/>
          <p:cNvSpPr/>
          <p:nvPr userDrawn="1"/>
        </p:nvSpPr>
        <p:spPr>
          <a:xfrm>
            <a:off x="626463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 userDrawn="1"/>
        </p:nvSpPr>
        <p:spPr>
          <a:xfrm>
            <a:off x="329664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 userDrawn="1"/>
        </p:nvSpPr>
        <p:spPr>
          <a:xfrm>
            <a:off x="407988" y="1659065"/>
            <a:ext cx="1932458" cy="1932458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7977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EC4EBFA-BABF-3447-9B0F-C565DEA44707}"/>
              </a:ext>
            </a:extLst>
          </p:cNvPr>
          <p:cNvSpPr/>
          <p:nvPr userDrawn="1"/>
        </p:nvSpPr>
        <p:spPr>
          <a:xfrm>
            <a:off x="0" y="2924944"/>
            <a:ext cx="12191999" cy="396255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E6A36E1-D6EB-0045-9270-DAB28F20930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44560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D878073-883B-D147-8A65-1957F7CB1144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680501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C964265-A31A-5E47-A5CF-2F4E088F95A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616442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8A74706-19CC-2F4F-9793-D6C27FC27895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552384" y="1648457"/>
            <a:ext cx="1999471" cy="1999471"/>
          </a:xfrm>
          <a:custGeom>
            <a:avLst/>
            <a:gdLst>
              <a:gd name="connsiteX0" fmla="*/ 893222 w 1786444"/>
              <a:gd name="connsiteY0" fmla="*/ 0 h 1786444"/>
              <a:gd name="connsiteX1" fmla="*/ 1786444 w 1786444"/>
              <a:gd name="connsiteY1" fmla="*/ 893222 h 1786444"/>
              <a:gd name="connsiteX2" fmla="*/ 893222 w 1786444"/>
              <a:gd name="connsiteY2" fmla="*/ 1786444 h 1786444"/>
              <a:gd name="connsiteX3" fmla="*/ 0 w 1786444"/>
              <a:gd name="connsiteY3" fmla="*/ 893222 h 1786444"/>
              <a:gd name="connsiteX4" fmla="*/ 893222 w 1786444"/>
              <a:gd name="connsiteY4" fmla="*/ 0 h 1786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6444" h="1786444">
                <a:moveTo>
                  <a:pt x="893222" y="0"/>
                </a:moveTo>
                <a:cubicBezTo>
                  <a:pt x="1386535" y="0"/>
                  <a:pt x="1786444" y="399909"/>
                  <a:pt x="1786444" y="893222"/>
                </a:cubicBezTo>
                <a:cubicBezTo>
                  <a:pt x="1786444" y="1386535"/>
                  <a:pt x="1386535" y="1786444"/>
                  <a:pt x="893222" y="1786444"/>
                </a:cubicBezTo>
                <a:cubicBezTo>
                  <a:pt x="399909" y="1786444"/>
                  <a:pt x="0" y="1386535"/>
                  <a:pt x="0" y="893222"/>
                </a:cubicBezTo>
                <a:cubicBezTo>
                  <a:pt x="0" y="399909"/>
                  <a:pt x="399909" y="0"/>
                  <a:pt x="893222" y="0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E5E8CD5C-F906-F94A-AEB5-75B0C74F70D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07988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431C180F-BFFC-6A43-BBE2-CC4277CBF23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336313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16">
            <a:extLst>
              <a:ext uri="{FF2B5EF4-FFF2-40B4-BE49-F238E27FC236}">
                <a16:creationId xmlns:a16="http://schemas.microsoft.com/office/drawing/2014/main" id="{CD03345D-0833-B94C-A28A-6352480504A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4638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6C93343C-187F-3D42-B9C9-086643E380D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192964" y="3811601"/>
            <a:ext cx="2591668" cy="27137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8EB1A70-7680-2F46-97C5-F6F81614F1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915" y="418055"/>
            <a:ext cx="10842661" cy="106672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123768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BA9F00A7-4C26-DF41-B9C6-8F588D9BFB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515600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0C3642E-03D7-AA43-89F9-7E09D65CC70C}"/>
              </a:ext>
            </a:extLst>
          </p:cNvPr>
          <p:cNvCxnSpPr/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60628487-3986-8F45-8F65-44C222B3A97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48350" y="2159430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 baseline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icons on the left from the icons master slides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67BF3EFD-27DB-C040-9808-C318C87904A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848350" y="3272949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2A3E6CA9-F7C5-3E44-9D89-34C4972BF7B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48350" y="4386468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16">
            <a:extLst>
              <a:ext uri="{FF2B5EF4-FFF2-40B4-BE49-F238E27FC236}">
                <a16:creationId xmlns:a16="http://schemas.microsoft.com/office/drawing/2014/main" id="{D4771C9A-09E2-BA49-B8E2-E3EF0EF3279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48350" y="5555462"/>
            <a:ext cx="9290642" cy="7257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204788" indent="0">
              <a:buNone/>
              <a:defRPr>
                <a:solidFill>
                  <a:schemeClr val="bg1"/>
                </a:solidFill>
              </a:defRPr>
            </a:lvl2pPr>
            <a:lvl3pPr marL="461963" indent="0">
              <a:buNone/>
              <a:defRPr>
                <a:solidFill>
                  <a:schemeClr val="bg1"/>
                </a:solidFill>
              </a:defRPr>
            </a:lvl3pPr>
            <a:lvl4pPr marL="650875" indent="0">
              <a:buNone/>
              <a:defRPr>
                <a:solidFill>
                  <a:schemeClr val="bg1"/>
                </a:solidFill>
              </a:defRPr>
            </a:lvl4pPr>
            <a:lvl5pPr marL="85725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686472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Testimon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3BC447D-A8DA-3D41-9F21-EC3E4185AF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4688371" y="-4436701"/>
            <a:ext cx="13071798" cy="8496944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03512" y="2204865"/>
            <a:ext cx="3528392" cy="31683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761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493447" y="-5487524"/>
            <a:ext cx="16766108" cy="1170795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6656635" y="-1284122"/>
            <a:ext cx="7954153" cy="5554472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559496" y="2204865"/>
            <a:ext cx="3528392" cy="316835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1569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stimonial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 flipH="1">
            <a:off x="-8500225" y="-7342875"/>
            <a:ext cx="21030391" cy="146857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400000" flipH="1">
            <a:off x="-3282749" y="-777932"/>
            <a:ext cx="7954153" cy="5554472"/>
          </a:xfrm>
          <a:prstGeom prst="rect">
            <a:avLst/>
          </a:prstGeom>
        </p:spPr>
      </p:pic>
      <p:sp>
        <p:nvSpPr>
          <p:cNvPr id="4" name="Text Placeholder 8">
            <a:extLst>
              <a:ext uri="{FF2B5EF4-FFF2-40B4-BE49-F238E27FC236}">
                <a16:creationId xmlns:a16="http://schemas.microsoft.com/office/drawing/2014/main" id="{F243A8C1-CDCE-1B41-99F9-A5C6A86F23BF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816079" y="1999304"/>
            <a:ext cx="4174319" cy="416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063552" y="2276872"/>
            <a:ext cx="2592288" cy="259235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18131401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13BC447D-A8DA-3D41-9F21-EC3E4185AF1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6883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Light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Logos - Light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E50124-42C8-E044-A731-7FAAFB8A009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90374" y="4571492"/>
            <a:ext cx="4583253" cy="15479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D82E07-6E85-454E-AD59-F2363AAEABE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926" y="1967243"/>
            <a:ext cx="4583254" cy="12141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422595-F52B-2843-816D-6EBD4331E1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02010" y="1967128"/>
            <a:ext cx="1396223" cy="11837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6EFA1B-44E6-7F44-9060-F2EAD7190571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138435" y="4571492"/>
            <a:ext cx="2519272" cy="14872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F0FD08-D541-C842-A6BE-EDDC856B450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9138435" y="1934095"/>
            <a:ext cx="2519271" cy="118375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E8AC829-82B7-044B-94D5-91DD428F21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6502010" y="4571492"/>
            <a:ext cx="1608692" cy="148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716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2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23685" y="-3989051"/>
            <a:ext cx="12749457" cy="828741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3974A7-2335-9343-BB9D-5862910E48E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69498" y="5080088"/>
            <a:ext cx="1449297" cy="144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15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s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Logos - Dark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947E0E-22AC-B549-9C66-7762853F03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99312" y="4787456"/>
            <a:ext cx="5065037" cy="178521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AFCC5AC-CE35-F84D-BA95-A603EB74CF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95800" y="1988840"/>
            <a:ext cx="2989202" cy="17852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145592-6D94-0542-A675-93E2AE3E168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36319" y="1739740"/>
            <a:ext cx="2283418" cy="228341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D0422C3-5D7E-7647-ACF5-C9F03634DC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26926" y="1988840"/>
            <a:ext cx="1785218" cy="178521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5233CF8-3913-114E-A12C-41C0D6A794B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36319" y="4289256"/>
            <a:ext cx="3238303" cy="228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236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Logos"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42" y="4485809"/>
            <a:ext cx="1699890" cy="169743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335" y="4488641"/>
            <a:ext cx="1699890" cy="169498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96" y="4599070"/>
            <a:ext cx="1699890" cy="169743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542" y="2276872"/>
            <a:ext cx="1699890" cy="169498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479" y="2274040"/>
            <a:ext cx="1699890" cy="169743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096" y="2240571"/>
            <a:ext cx="1699890" cy="169498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2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Simple Logos</a:t>
            </a:r>
          </a:p>
        </p:txBody>
      </p:sp>
    </p:spTree>
    <p:extLst>
      <p:ext uri="{BB962C8B-B14F-4D97-AF65-F5344CB8AC3E}">
        <p14:creationId xmlns:p14="http://schemas.microsoft.com/office/powerpoint/2010/main" val="14842943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Icons - Light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2999" y="5344261"/>
            <a:ext cx="1183591" cy="7780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05" y="3591255"/>
            <a:ext cx="440678" cy="9613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138" y="5254566"/>
            <a:ext cx="943753" cy="9574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284" y="3554775"/>
            <a:ext cx="1066597" cy="9437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381" y="5320298"/>
            <a:ext cx="998351" cy="10353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0351" y="5289099"/>
            <a:ext cx="1025649" cy="10977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406" y="3632203"/>
            <a:ext cx="1033449" cy="87940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464" y="3670306"/>
            <a:ext cx="783862" cy="75266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345" y="3448993"/>
            <a:ext cx="1281086" cy="119529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956" y="3515176"/>
            <a:ext cx="690266" cy="1148493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706" y="1910681"/>
            <a:ext cx="934004" cy="103149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857" y="2018650"/>
            <a:ext cx="1232339" cy="90865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7138" y="1871263"/>
            <a:ext cx="1009922" cy="103957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682" y="3554775"/>
            <a:ext cx="1146543" cy="10081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832" y="1973210"/>
            <a:ext cx="1041249" cy="106659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410" y="5276804"/>
            <a:ext cx="1762712" cy="110169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744" y="1779610"/>
            <a:ext cx="1512044" cy="14537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E55B63-6839-4748-976F-826CBB98821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0602674" y="1768429"/>
            <a:ext cx="865464" cy="114241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2E7DEF4-F81C-3048-BB08-55837A8E7F3F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7858401" y="3707012"/>
            <a:ext cx="776376" cy="77637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4F9FD97-2DE8-7D4B-96F5-DA980954A493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4106873" y="3498422"/>
            <a:ext cx="1003098" cy="96130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9859CAD-0E09-E948-9A8F-D77C78BDF196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6677654" y="5204440"/>
            <a:ext cx="1066597" cy="102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468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s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Icons - Dark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7848" y="5310657"/>
            <a:ext cx="1132991" cy="7466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74" y="3476563"/>
            <a:ext cx="421838" cy="918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6134" y="5186000"/>
            <a:ext cx="903406" cy="9146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47" y="3571714"/>
            <a:ext cx="1020999" cy="9015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277" y="5188399"/>
            <a:ext cx="957536" cy="9911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47" y="5188399"/>
            <a:ext cx="981801" cy="10489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645" y="3513448"/>
            <a:ext cx="987400" cy="8418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362" y="3583390"/>
            <a:ext cx="750350" cy="7204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092" y="3545381"/>
            <a:ext cx="1226318" cy="114605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1783" y="3473721"/>
            <a:ext cx="660755" cy="109752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769" y="1918552"/>
            <a:ext cx="894073" cy="98926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14" y="2131969"/>
            <a:ext cx="1179654" cy="86980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7076" y="1763417"/>
            <a:ext cx="1142323" cy="117592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25" y="1844824"/>
            <a:ext cx="1211385" cy="116658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47" y="3529760"/>
            <a:ext cx="1099394" cy="96686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314" y="1918552"/>
            <a:ext cx="996733" cy="1019132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40" y="5101796"/>
            <a:ext cx="1687354" cy="105459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E613E6BC-C6ED-2D4D-9E0A-12DEDCCE554F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7650459" y="3529760"/>
            <a:ext cx="914605" cy="91460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6184BD-3282-EF4E-8925-82BBD567406A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4031610" y="3545381"/>
            <a:ext cx="844369" cy="80918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91A4CDE-B157-E04A-A957-8906776D53A3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10491784" y="1822212"/>
            <a:ext cx="864992" cy="114179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07CE7B6-1241-7542-AEA5-D54F1FCDB48E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6804658" y="5107056"/>
            <a:ext cx="1099393" cy="105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3524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llustra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Value</a:t>
            </a:r>
            <a:br>
              <a:rPr lang="en-US" dirty="0"/>
            </a:br>
            <a:r>
              <a:rPr lang="en-US" dirty="0"/>
              <a:t>Illustrations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6EEF1C-115B-414C-B527-09ED04B202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4707" y="1860508"/>
            <a:ext cx="3347938" cy="22225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5C86C5-809A-444A-8A9B-7183EFFF8F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9977" y="2581901"/>
            <a:ext cx="2481512" cy="15509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129AB7-9D98-CA48-A4A9-6C21CA8AFAE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83488" y="1859058"/>
            <a:ext cx="1814192" cy="227378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EF6F5E-AEFC-DD41-8385-1B5E43861E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717254" y="4512503"/>
            <a:ext cx="1374807" cy="20481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8E2D5AC-A7C4-394B-B59D-7EA5851056C5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684209" y="4615288"/>
            <a:ext cx="2189195" cy="186882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334A0C3-540D-C948-A87D-F0DD46F93AF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83543" y="4512503"/>
            <a:ext cx="704695" cy="1879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426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ing Light L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tx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23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868477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Guiding Lights Light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275976" y="4035597"/>
            <a:ext cx="3001401" cy="20959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117302" y="2091382"/>
            <a:ext cx="3001401" cy="2095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732188" y="4298220"/>
            <a:ext cx="2415317" cy="15706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652850" y="2354004"/>
            <a:ext cx="2415317" cy="157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776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uiding Light Dar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156E21D1-5DFE-1C4B-90CE-76036202B191}"/>
              </a:ext>
            </a:extLst>
          </p:cNvPr>
          <p:cNvSpPr txBox="1"/>
          <p:nvPr userDrawn="1"/>
        </p:nvSpPr>
        <p:spPr>
          <a:xfrm>
            <a:off x="7118770" y="476672"/>
            <a:ext cx="45389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To access these graphic elements, go to 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Slide Master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 and scroll down to this slide. Copy the element(s) you need and return to the presentation to paste them in (</a:t>
            </a:r>
            <a:r>
              <a:rPr lang="en-US" sz="1400" b="1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View &gt; Normal</a:t>
            </a:r>
            <a:r>
              <a:rPr lang="en-US" sz="1400" b="0" dirty="0">
                <a:solidFill>
                  <a:schemeClr val="bg1"/>
                </a:solidFill>
                <a:latin typeface="Open Sans" charset="0"/>
                <a:ea typeface="Open Sans" charset="0"/>
                <a:cs typeface="Open Sans" charset="0"/>
              </a:rPr>
              <a:t>).</a:t>
            </a:r>
          </a:p>
        </p:txBody>
      </p:sp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26926" y="599467"/>
            <a:ext cx="4868477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Guiding Lights Dark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147448" y="3766213"/>
            <a:ext cx="3231565" cy="22566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7057349" y="1977788"/>
            <a:ext cx="3231565" cy="22566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608172" y="4204767"/>
            <a:ext cx="2601628" cy="16911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00000">
            <a:off x="1518072" y="2260551"/>
            <a:ext cx="2601628" cy="169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085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ub-Section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Description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Sub-Section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-2692389" y="-2126554"/>
            <a:ext cx="9145016" cy="59444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8075C-9E16-4649-BCA5-59B391B2343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199456" y="1124744"/>
            <a:ext cx="3652890" cy="2447925"/>
          </a:xfrm>
        </p:spPr>
        <p:txBody>
          <a:bodyPr>
            <a:noAutofit/>
          </a:bodyPr>
          <a:lstStyle>
            <a:lvl1pPr marL="0" indent="0" algn="ctr">
              <a:buNone/>
              <a:defRPr sz="20000" b="1" i="0"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075105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0">
            <a:extLst>
              <a:ext uri="{FF2B5EF4-FFF2-40B4-BE49-F238E27FC236}">
                <a16:creationId xmlns:a16="http://schemas.microsoft.com/office/drawing/2014/main" id="{CC1C27D3-15F5-6A41-B898-C56D6975B13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69498" y="3528966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Presentation Subtitle</a:t>
            </a:r>
          </a:p>
        </p:txBody>
      </p:sp>
      <p:sp>
        <p:nvSpPr>
          <p:cNvPr id="9" name="Text Placeholder 60">
            <a:extLst>
              <a:ext uri="{FF2B5EF4-FFF2-40B4-BE49-F238E27FC236}">
                <a16:creationId xmlns:a16="http://schemas.microsoft.com/office/drawing/2014/main" id="{1836DB7F-A34C-9246-962F-ADDF63DF4E3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9498" y="4221088"/>
            <a:ext cx="6190598" cy="5228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69498" y="598144"/>
            <a:ext cx="6085207" cy="26432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70921" y="-1182501"/>
            <a:ext cx="9356261" cy="6081767"/>
          </a:xfrm>
          <a:prstGeom prst="rect">
            <a:avLst/>
          </a:prstGeom>
        </p:spPr>
      </p:pic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08168" y="2797474"/>
            <a:ext cx="3744416" cy="3744517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071901">
            <a:off x="8042422" y="-1316666"/>
            <a:ext cx="4757476" cy="309375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CDCAD9-4147-F64C-A0F1-1386E8266F7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69498" y="5229200"/>
            <a:ext cx="3943650" cy="133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77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33233FD-4168-4B4A-A47F-7CD9B28F30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22776" y="2169318"/>
            <a:ext cx="4529808" cy="3851970"/>
          </a:xfrm>
          <a:prstGeom prst="rect">
            <a:avLst/>
          </a:prstGeom>
        </p:spPr>
        <p:txBody>
          <a:bodyPr/>
          <a:lstStyle>
            <a:lvl1pPr marL="457200" indent="-457200"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547688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2pPr>
            <a:lvl3pPr marL="804863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3pPr>
            <a:lvl4pPr marL="993775" indent="-342900">
              <a:buFont typeface="+mj-lt"/>
              <a:buAutoNum type="arabicPeriod"/>
              <a:defRPr>
                <a:solidFill>
                  <a:schemeClr val="bg1"/>
                </a:solidFill>
              </a:defRPr>
            </a:lvl4pPr>
            <a:lvl5pPr marL="1085850" indent="-228600">
              <a:buFont typeface="+mj-lt"/>
              <a:buAutoNum type="arabicPeriod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Item</a:t>
            </a:r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22776" y="1052736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Agenda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4688371" y="-5084773"/>
            <a:ext cx="13071798" cy="84969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56E73D-4C6C-1F49-8ECD-CDDED9AD1F6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631504" y="1908124"/>
            <a:ext cx="3579435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140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et U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D5377418-89DD-6240-B08A-3CA7D73B3C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515600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Meet Us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300CBFF-7980-5745-BAD9-AAE4F2FF7E49}"/>
              </a:ext>
            </a:extLst>
          </p:cNvPr>
          <p:cNvCxnSpPr/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60">
            <a:extLst>
              <a:ext uri="{FF2B5EF4-FFF2-40B4-BE49-F238E27FC236}">
                <a16:creationId xmlns:a16="http://schemas.microsoft.com/office/drawing/2014/main" id="{3F9A3D72-FAC4-2940-BB6B-9C2866E48C8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855640" y="229111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1" name="Text Placeholder 60">
            <a:extLst>
              <a:ext uri="{FF2B5EF4-FFF2-40B4-BE49-F238E27FC236}">
                <a16:creationId xmlns:a16="http://schemas.microsoft.com/office/drawing/2014/main" id="{0678603E-310F-E245-9FD6-8187EF9A317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855640" y="263248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2" name="Text Placeholder 60">
            <a:extLst>
              <a:ext uri="{FF2B5EF4-FFF2-40B4-BE49-F238E27FC236}">
                <a16:creationId xmlns:a16="http://schemas.microsoft.com/office/drawing/2014/main" id="{6A77038A-C4FC-FB42-BF4D-7730E3790FB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242979" y="570487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3" name="Text Placeholder 60">
            <a:extLst>
              <a:ext uri="{FF2B5EF4-FFF2-40B4-BE49-F238E27FC236}">
                <a16:creationId xmlns:a16="http://schemas.microsoft.com/office/drawing/2014/main" id="{12026546-518A-4140-9506-C099445CFB6D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5242979" y="604624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60">
            <a:extLst>
              <a:ext uri="{FF2B5EF4-FFF2-40B4-BE49-F238E27FC236}">
                <a16:creationId xmlns:a16="http://schemas.microsoft.com/office/drawing/2014/main" id="{92961243-173F-A348-B49A-CB3123A30462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985627" y="570487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5" name="Text Placeholder 60">
            <a:extLst>
              <a:ext uri="{FF2B5EF4-FFF2-40B4-BE49-F238E27FC236}">
                <a16:creationId xmlns:a16="http://schemas.microsoft.com/office/drawing/2014/main" id="{D532F8A6-71AB-2E48-8444-EC6ACAE7630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985627" y="604624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6" name="Text Placeholder 60">
            <a:extLst>
              <a:ext uri="{FF2B5EF4-FFF2-40B4-BE49-F238E27FC236}">
                <a16:creationId xmlns:a16="http://schemas.microsoft.com/office/drawing/2014/main" id="{BED304D7-5897-AC41-ABB4-71B62A6D3D5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599321" y="2291110"/>
            <a:ext cx="1753564" cy="273793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6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First Last</a:t>
            </a:r>
          </a:p>
        </p:txBody>
      </p:sp>
      <p:sp>
        <p:nvSpPr>
          <p:cNvPr id="17" name="Text Placeholder 60">
            <a:extLst>
              <a:ext uri="{FF2B5EF4-FFF2-40B4-BE49-F238E27FC236}">
                <a16:creationId xmlns:a16="http://schemas.microsoft.com/office/drawing/2014/main" id="{1875FF18-E547-004D-BD81-8115D7D4FAE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599321" y="2632486"/>
            <a:ext cx="1753564" cy="27379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23392" y="1988840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2855640" y="4581128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242979" y="1988840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1E356CBC-89AB-9741-850D-2CA782738823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7636525" y="4581128"/>
            <a:ext cx="2016224" cy="20162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339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-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Section Description</a:t>
            </a: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H="1">
            <a:off x="-2993113" y="-2243526"/>
            <a:ext cx="9145016" cy="59444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0621" cy="110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8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 Slide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0">
            <a:extLst>
              <a:ext uri="{FF2B5EF4-FFF2-40B4-BE49-F238E27FC236}">
                <a16:creationId xmlns:a16="http://schemas.microsoft.com/office/drawing/2014/main" id="{5CAA1068-4070-0D41-BE6C-17A4C1681CE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174349" y="4005064"/>
            <a:ext cx="5904656" cy="18002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Section Description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9A63BF44-C700-224A-8009-2B306CEFBE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4349" y="2924944"/>
            <a:ext cx="4566343" cy="8316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00000">
            <a:off x="-3810935" y="-2195880"/>
            <a:ext cx="9355592" cy="60838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98" y="5424889"/>
            <a:ext cx="1115506" cy="111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245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F8B3FC5D-A2A6-EE47-B9B7-B2D2DD88DE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392" y="365125"/>
            <a:ext cx="10945216" cy="11196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AD01D5-6872-7A46-A9B0-FD547EC5DBD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23392" y="1885891"/>
            <a:ext cx="10945216" cy="44656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5E854A-52CD-D548-9B7F-59D77A2ACC48}"/>
              </a:ext>
            </a:extLst>
          </p:cNvPr>
          <p:cNvCxnSpPr>
            <a:cxnSpLocks/>
          </p:cNvCxnSpPr>
          <p:nvPr userDrawn="1"/>
        </p:nvCxnSpPr>
        <p:spPr>
          <a:xfrm>
            <a:off x="623392" y="1628800"/>
            <a:ext cx="10945216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8991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910C1EFE-73D5-E245-9CF6-5E2C83A4C2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09D484C-C9F6-CB4A-9029-E39B9ECD9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843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34" r:id="rId2"/>
    <p:sldLayoutId id="2147483735" r:id="rId3"/>
    <p:sldLayoutId id="2147483736" r:id="rId4"/>
    <p:sldLayoutId id="2147483693" r:id="rId5"/>
    <p:sldLayoutId id="2147483756" r:id="rId6"/>
    <p:sldLayoutId id="2147483704" r:id="rId7"/>
    <p:sldLayoutId id="2147483737" r:id="rId8"/>
    <p:sldLayoutId id="2147483752" r:id="rId9"/>
    <p:sldLayoutId id="2147483770" r:id="rId10"/>
    <p:sldLayoutId id="2147483773" r:id="rId11"/>
    <p:sldLayoutId id="2147483769" r:id="rId12"/>
    <p:sldLayoutId id="2147483774" r:id="rId13"/>
    <p:sldLayoutId id="2147483728" r:id="rId14"/>
    <p:sldLayoutId id="2147483771" r:id="rId15"/>
    <p:sldLayoutId id="2147483767" r:id="rId16"/>
    <p:sldLayoutId id="2147483768" r:id="rId17"/>
    <p:sldLayoutId id="2147483694" r:id="rId18"/>
    <p:sldLayoutId id="2147483754" r:id="rId19"/>
    <p:sldLayoutId id="2147483696" r:id="rId20"/>
    <p:sldLayoutId id="2147483699" r:id="rId21"/>
    <p:sldLayoutId id="2147483717" r:id="rId22"/>
    <p:sldLayoutId id="2147483716" r:id="rId23"/>
    <p:sldLayoutId id="2147483766" r:id="rId24"/>
    <p:sldLayoutId id="2147483757" r:id="rId25"/>
    <p:sldLayoutId id="2147483758" r:id="rId26"/>
    <p:sldLayoutId id="2147483660" r:id="rId27"/>
    <p:sldLayoutId id="2147483772" r:id="rId28"/>
    <p:sldLayoutId id="2147483720" r:id="rId29"/>
    <p:sldLayoutId id="2147483759" r:id="rId30"/>
    <p:sldLayoutId id="2147483760" r:id="rId31"/>
    <p:sldLayoutId id="2147483761" r:id="rId32"/>
    <p:sldLayoutId id="2147483762" r:id="rId33"/>
    <p:sldLayoutId id="2147483763" r:id="rId34"/>
    <p:sldLayoutId id="2147483764" r:id="rId35"/>
    <p:sldLayoutId id="2147483765" r:id="rId36"/>
    <p:sldLayoutId id="2147483775" r:id="rId3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200" b="1" i="0" kern="1200">
          <a:solidFill>
            <a:schemeClr val="tx1"/>
          </a:solidFill>
          <a:latin typeface="Open Sans ExtraBold" charset="0"/>
          <a:ea typeface="Open Sans ExtraBold" charset="0"/>
          <a:cs typeface="Open Sans ExtraBold" charset="0"/>
        </a:defRPr>
      </a:lvl1pPr>
    </p:titleStyle>
    <p:bodyStyle>
      <a:lvl1pPr marL="228600" indent="-228600" algn="l" defTabSz="914400" rtl="0" eaLnBrk="1" latinLnBrk="0" hangingPunct="1">
        <a:lnSpc>
          <a:spcPct val="150000"/>
        </a:lnSpc>
        <a:spcBef>
          <a:spcPts val="1000"/>
        </a:spcBef>
        <a:buFont typeface="Arial"/>
        <a:buChar char="•"/>
        <a:defRPr sz="2400" b="1" i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446088" indent="-241300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2000" b="0" i="0" kern="1200" spc="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668338" indent="-206375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8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892175" indent="-241300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6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1081088" indent="-223838" algn="l" defTabSz="914400" rtl="0" eaLnBrk="1" latinLnBrk="0" hangingPunct="1">
        <a:lnSpc>
          <a:spcPct val="150000"/>
        </a:lnSpc>
        <a:spcBef>
          <a:spcPts val="500"/>
        </a:spcBef>
        <a:buFont typeface="Arial"/>
        <a:buChar char="•"/>
        <a:tabLst/>
        <a:defRPr sz="1400" b="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6.png"/><Relationship Id="rId4" Type="http://schemas.openxmlformats.org/officeDocument/2006/relationships/image" Target="../media/image7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gi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79.jpeg"/><Relationship Id="rId4" Type="http://schemas.openxmlformats.org/officeDocument/2006/relationships/image" Target="../media/image7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82.png"/><Relationship Id="rId4" Type="http://schemas.openxmlformats.org/officeDocument/2006/relationships/image" Target="../media/image81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769498" y="3212976"/>
            <a:ext cx="5470518" cy="108012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Part 2: </a:t>
            </a:r>
          </a:p>
          <a:p>
            <a:r>
              <a:rPr lang="en-US" dirty="0" smtClean="0"/>
              <a:t>Data Extraction + Data Requests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69498" y="4465816"/>
            <a:ext cx="6190598" cy="475352"/>
          </a:xfrm>
        </p:spPr>
        <p:txBody>
          <a:bodyPr/>
          <a:lstStyle/>
          <a:p>
            <a:r>
              <a:rPr lang="en-US" dirty="0" smtClean="0"/>
              <a:t>July 2022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9498" y="598145"/>
            <a:ext cx="6085207" cy="232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YWHO’s My Wellness Passport Coaching Series </a:t>
            </a:r>
            <a:br>
              <a:rPr lang="en-US" dirty="0" smtClean="0"/>
            </a:br>
            <a:endParaRPr lang="en-US" sz="27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2564904"/>
            <a:ext cx="2831008" cy="272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009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So we will be extracting data only from test centre</a:t>
            </a:r>
            <a:endParaRPr lang="en-US" sz="2400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746"/>
            <a:ext cx="5086350" cy="4937220"/>
          </a:xfrm>
        </p:spPr>
      </p:pic>
    </p:spTree>
    <p:extLst>
      <p:ext uri="{BB962C8B-B14F-4D97-AF65-F5344CB8AC3E}">
        <p14:creationId xmlns:p14="http://schemas.microsoft.com/office/powerpoint/2010/main" val="93408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Select the centre(s) you want to extract data from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746"/>
            <a:ext cx="5086350" cy="4937220"/>
          </a:xfrm>
        </p:spPr>
      </p:pic>
    </p:spTree>
    <p:extLst>
      <p:ext uri="{BB962C8B-B14F-4D97-AF65-F5344CB8AC3E}">
        <p14:creationId xmlns:p14="http://schemas.microsoft.com/office/powerpoint/2010/main" val="168729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Once the centre(s) have been selected, in the extraction menu on the left side, select the “Status and Date Filters”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  <p:sp>
        <p:nvSpPr>
          <p:cNvPr id="7" name="Oval 6"/>
          <p:cNvSpPr/>
          <p:nvPr/>
        </p:nvSpPr>
        <p:spPr>
          <a:xfrm>
            <a:off x="6204781" y="148478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0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="1" dirty="0" smtClean="0"/>
              <a:t>Client Status, Data Entry Status, and Form status can be left blank </a:t>
            </a:r>
          </a:p>
          <a:p>
            <a:pPr lvl="1"/>
            <a:endParaRPr lang="en-US" sz="2400" b="1" dirty="0" smtClean="0"/>
          </a:p>
          <a:p>
            <a:pPr marL="204788" lvl="1" indent="0">
              <a:buNone/>
            </a:pPr>
            <a:endParaRPr lang="en-US" sz="2400" b="1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</p:spTree>
    <p:extLst>
      <p:ext uri="{BB962C8B-B14F-4D97-AF65-F5344CB8AC3E}">
        <p14:creationId xmlns:p14="http://schemas.microsoft.com/office/powerpoint/2010/main" val="235489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sz="2400" b="1" dirty="0" smtClean="0"/>
              <a:t>If you are looking for data from a specific period</a:t>
            </a:r>
          </a:p>
          <a:p>
            <a:pPr lvl="1"/>
            <a:endParaRPr lang="en-US" sz="2400" b="1" dirty="0" smtClean="0"/>
          </a:p>
          <a:p>
            <a:pPr marL="204788" lvl="1" indent="0">
              <a:buNone/>
            </a:pPr>
            <a:endParaRPr lang="en-US" sz="2400" b="1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05"/>
            <a:ext cx="5086350" cy="4926903"/>
          </a:xfrm>
        </p:spPr>
      </p:pic>
      <p:sp>
        <p:nvSpPr>
          <p:cNvPr id="6" name="Oval 5"/>
          <p:cNvSpPr/>
          <p:nvPr/>
        </p:nvSpPr>
        <p:spPr>
          <a:xfrm>
            <a:off x="7176120" y="4509120"/>
            <a:ext cx="2160240" cy="936104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6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If you are looking for data from a specific period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668"/>
            <a:ext cx="5086350" cy="4937377"/>
          </a:xfrm>
        </p:spPr>
      </p:pic>
    </p:spTree>
    <p:extLst>
      <p:ext uri="{BB962C8B-B14F-4D97-AF65-F5344CB8AC3E}">
        <p14:creationId xmlns:p14="http://schemas.microsoft.com/office/powerpoint/2010/main" val="307600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In the System Variables are already preselected to best suit our work in Dacima</a:t>
            </a:r>
          </a:p>
          <a:p>
            <a:r>
              <a:rPr lang="en-US" dirty="0" smtClean="0"/>
              <a:t>There is no need to select other system </a:t>
            </a:r>
            <a:r>
              <a:rPr lang="en-US" dirty="0" err="1" smtClean="0"/>
              <a:t>variabels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</p:spTree>
    <p:extLst>
      <p:ext uri="{BB962C8B-B14F-4D97-AF65-F5344CB8AC3E}">
        <p14:creationId xmlns:p14="http://schemas.microsoft.com/office/powerpoint/2010/main" val="44875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In the Visit, Forms and Items, you can select entire forms, specific fields from various forms, or all items</a:t>
            </a:r>
            <a:endParaRPr lang="en-US" dirty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7648"/>
            <a:ext cx="5086350" cy="4921416"/>
          </a:xfrm>
        </p:spPr>
      </p:pic>
    </p:spTree>
    <p:extLst>
      <p:ext uri="{BB962C8B-B14F-4D97-AF65-F5344CB8AC3E}">
        <p14:creationId xmlns:p14="http://schemas.microsoft.com/office/powerpoint/2010/main" val="129889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In the Visit, Forms and Items, you can select entire forms, specific fields from various forms, or all </a:t>
            </a:r>
            <a:r>
              <a:rPr lang="en-US" dirty="0" smtClean="0"/>
              <a:t>items</a:t>
            </a:r>
          </a:p>
          <a:p>
            <a:r>
              <a:rPr lang="en-US" dirty="0" smtClean="0"/>
              <a:t>Display: item default </a:t>
            </a:r>
          </a:p>
          <a:p>
            <a:pPr lvl="1"/>
            <a:r>
              <a:rPr lang="en-US" dirty="0" smtClean="0"/>
              <a:t>Adding </a:t>
            </a:r>
            <a:r>
              <a:rPr lang="en-US" dirty="0"/>
              <a:t>M</a:t>
            </a:r>
            <a:r>
              <a:rPr lang="en-US" dirty="0" smtClean="0"/>
              <a:t>issing Reason and/or All is not applicable to MWP 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7648"/>
            <a:ext cx="5086350" cy="4921416"/>
          </a:xfrm>
        </p:spPr>
      </p:pic>
      <p:sp>
        <p:nvSpPr>
          <p:cNvPr id="6" name="Oval 5"/>
          <p:cNvSpPr/>
          <p:nvPr/>
        </p:nvSpPr>
        <p:spPr>
          <a:xfrm>
            <a:off x="7572164" y="1561855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93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Date of birth in the Registration Form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5629"/>
            <a:ext cx="5086350" cy="4905454"/>
          </a:xfrm>
        </p:spPr>
      </p:pic>
      <p:sp>
        <p:nvSpPr>
          <p:cNvPr id="8" name="Oval 7"/>
          <p:cNvSpPr/>
          <p:nvPr/>
        </p:nvSpPr>
        <p:spPr>
          <a:xfrm>
            <a:off x="9480376" y="2207920"/>
            <a:ext cx="2304256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08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Extracting your Data</a:t>
            </a:r>
          </a:p>
          <a:p>
            <a:r>
              <a:rPr lang="en-US" dirty="0" smtClean="0"/>
              <a:t>Limitations</a:t>
            </a:r>
          </a:p>
          <a:p>
            <a:r>
              <a:rPr lang="en-US" dirty="0" smtClean="0"/>
              <a:t>Data Requests</a:t>
            </a:r>
          </a:p>
          <a:p>
            <a:r>
              <a:rPr lang="en-US" dirty="0" smtClean="0"/>
              <a:t>Q&amp;A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82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Date of birth in the Registration Form</a:t>
            </a:r>
          </a:p>
          <a:p>
            <a:pPr lvl="1"/>
            <a:r>
              <a:rPr lang="en-US" dirty="0" smtClean="0"/>
              <a:t>Client ID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  <p:sp>
        <p:nvSpPr>
          <p:cNvPr id="6" name="Oval 5"/>
          <p:cNvSpPr/>
          <p:nvPr/>
        </p:nvSpPr>
        <p:spPr>
          <a:xfrm>
            <a:off x="9480376" y="2852936"/>
            <a:ext cx="2304256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56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In the Start of Visit Form, the visit provider that would have seen the youth for that visit</a:t>
            </a:r>
          </a:p>
          <a:p>
            <a:pPr lvl="1"/>
            <a:r>
              <a:rPr lang="en-US" dirty="0" smtClean="0"/>
              <a:t>If your hub has multiple sites, you can select this item to refine your data to location specific data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2877"/>
            <a:ext cx="5086350" cy="4910958"/>
          </a:xfrm>
        </p:spPr>
      </p:pic>
    </p:spTree>
    <p:extLst>
      <p:ext uri="{BB962C8B-B14F-4D97-AF65-F5344CB8AC3E}">
        <p14:creationId xmlns:p14="http://schemas.microsoft.com/office/powerpoint/2010/main" val="299135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As you can see in the expanded view of the Reason for Visit, it is easier to read the different variables you can select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117266"/>
            <a:ext cx="5086350" cy="2482181"/>
          </a:xfrm>
        </p:spPr>
      </p:pic>
    </p:spTree>
    <p:extLst>
      <p:ext uri="{BB962C8B-B14F-4D97-AF65-F5344CB8AC3E}">
        <p14:creationId xmlns:p14="http://schemas.microsoft.com/office/powerpoint/2010/main" val="2597877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As you can see in the expanded view of the Reason for Visit, it is easier to read the different variables you can select</a:t>
            </a:r>
          </a:p>
          <a:p>
            <a:pPr lvl="1"/>
            <a:r>
              <a:rPr lang="en-US" dirty="0" smtClean="0"/>
              <a:t>Downloading the Data Dictionary will assist in learning the various variable names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117266"/>
            <a:ext cx="5086350" cy="2482181"/>
          </a:xfrm>
        </p:spPr>
      </p:pic>
    </p:spTree>
    <p:extLst>
      <p:ext uri="{BB962C8B-B14F-4D97-AF65-F5344CB8AC3E}">
        <p14:creationId xmlns:p14="http://schemas.microsoft.com/office/powerpoint/2010/main" val="5165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When you select a new form, it selects all of the variables from the form </a:t>
            </a:r>
          </a:p>
          <a:p>
            <a:pPr lvl="1"/>
            <a:r>
              <a:rPr lang="en-US" dirty="0" smtClean="0"/>
              <a:t>In the Demographic Survey, there are 6 pages of variables listed – not all may be applicable to your extract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309"/>
            <a:ext cx="5086350" cy="4916095"/>
          </a:xfrm>
        </p:spPr>
      </p:pic>
      <p:sp>
        <p:nvSpPr>
          <p:cNvPr id="7" name="Oval 6"/>
          <p:cNvSpPr/>
          <p:nvPr/>
        </p:nvSpPr>
        <p:spPr>
          <a:xfrm>
            <a:off x="9552384" y="501317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6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Tip:</a:t>
            </a:r>
          </a:p>
          <a:p>
            <a:pPr lvl="1"/>
            <a:r>
              <a:rPr lang="en-US" dirty="0" smtClean="0"/>
              <a:t>When you select the top checkmark, you can select all of the variable from that page only (again, 6 pages in the Demographic form, only the first page would be selected/unselected)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309"/>
            <a:ext cx="5086350" cy="4916095"/>
          </a:xfrm>
        </p:spPr>
      </p:pic>
      <p:sp>
        <p:nvSpPr>
          <p:cNvPr id="7" name="Oval 6"/>
          <p:cNvSpPr/>
          <p:nvPr/>
        </p:nvSpPr>
        <p:spPr>
          <a:xfrm>
            <a:off x="8976320" y="148478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0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most common items extracted:</a:t>
            </a:r>
          </a:p>
          <a:p>
            <a:pPr lvl="1"/>
            <a:r>
              <a:rPr lang="en-US" dirty="0" smtClean="0"/>
              <a:t>Lastly, the End of Visit form is excellent to find out information on:</a:t>
            </a:r>
          </a:p>
          <a:p>
            <a:pPr lvl="2"/>
            <a:r>
              <a:rPr lang="en-US" dirty="0" smtClean="0"/>
              <a:t>Completion rate of the EOV</a:t>
            </a:r>
          </a:p>
          <a:p>
            <a:pPr lvl="2"/>
            <a:r>
              <a:rPr lang="en-US" dirty="0" smtClean="0"/>
              <a:t>Type of Services Provided</a:t>
            </a:r>
          </a:p>
          <a:p>
            <a:pPr lvl="2"/>
            <a:r>
              <a:rPr lang="en-US" dirty="0" smtClean="0"/>
              <a:t>Service Provider Role</a:t>
            </a:r>
          </a:p>
          <a:p>
            <a:pPr lvl="2"/>
            <a:r>
              <a:rPr lang="en-US" dirty="0" smtClean="0"/>
              <a:t>Referrals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824"/>
            <a:ext cx="5086350" cy="4937065"/>
          </a:xfrm>
        </p:spPr>
      </p:pic>
    </p:spTree>
    <p:extLst>
      <p:ext uri="{BB962C8B-B14F-4D97-AF65-F5344CB8AC3E}">
        <p14:creationId xmlns:p14="http://schemas.microsoft.com/office/powerpoint/2010/main" val="23072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Parameters:</a:t>
            </a:r>
          </a:p>
          <a:p>
            <a:pPr lvl="1"/>
            <a:r>
              <a:rPr lang="en-US" dirty="0" smtClean="0"/>
              <a:t>You can name this extraction (useful if you want to extract the same information again) and </a:t>
            </a:r>
          </a:p>
          <a:p>
            <a:pPr lvl="1"/>
            <a:r>
              <a:rPr lang="en-US" dirty="0" smtClean="0"/>
              <a:t>Write a description of the extraction:</a:t>
            </a:r>
          </a:p>
          <a:p>
            <a:pPr lvl="2"/>
            <a:r>
              <a:rPr lang="en-US" dirty="0" smtClean="0"/>
              <a:t>Example: Youth visit with SOV &amp; EOV for August 2022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2328"/>
            <a:ext cx="5086350" cy="4932056"/>
          </a:xfrm>
        </p:spPr>
      </p:pic>
    </p:spTree>
    <p:extLst>
      <p:ext uri="{BB962C8B-B14F-4D97-AF65-F5344CB8AC3E}">
        <p14:creationId xmlns:p14="http://schemas.microsoft.com/office/powerpoint/2010/main" val="160331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Data format</a:t>
            </a:r>
          </a:p>
          <a:p>
            <a:pPr lvl="2"/>
            <a:r>
              <a:rPr lang="en-US" dirty="0" smtClean="0"/>
              <a:t>Merge to single file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2328"/>
            <a:ext cx="5086350" cy="4932056"/>
          </a:xfrm>
        </p:spPr>
      </p:pic>
      <p:sp>
        <p:nvSpPr>
          <p:cNvPr id="6" name="Oval 5"/>
          <p:cNvSpPr/>
          <p:nvPr/>
        </p:nvSpPr>
        <p:spPr>
          <a:xfrm>
            <a:off x="8076220" y="364502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3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Data format</a:t>
            </a:r>
          </a:p>
          <a:p>
            <a:pPr lvl="2"/>
            <a:r>
              <a:rPr lang="en-US" dirty="0" smtClean="0"/>
              <a:t>Merge to single file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0666"/>
            <a:ext cx="5086350" cy="4915380"/>
          </a:xfrm>
        </p:spPr>
      </p:pic>
      <p:sp>
        <p:nvSpPr>
          <p:cNvPr id="6" name="Oval 5"/>
          <p:cNvSpPr/>
          <p:nvPr/>
        </p:nvSpPr>
        <p:spPr>
          <a:xfrm>
            <a:off x="8076220" y="3645024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1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3472" y="1648456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9" name="Picture Placeholder 18"/>
          <p:cNvPicPr>
            <a:picLocks noGrp="1" noChangeAspect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r="40"/>
          <a:stretch>
            <a:fillRect/>
          </a:stretch>
        </p:blipFill>
        <p:spPr>
          <a:xfrm>
            <a:off x="8849058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Mary Hanna</a:t>
            </a:r>
          </a:p>
          <a:p>
            <a:pPr algn="ctr"/>
            <a:r>
              <a:rPr lang="en-US" sz="1800" dirty="0" smtClean="0"/>
              <a:t>Project Manager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Elissa Pendergast </a:t>
            </a:r>
          </a:p>
          <a:p>
            <a:pPr algn="ctr"/>
            <a:r>
              <a:rPr lang="en-US" sz="1800" dirty="0" smtClean="0"/>
              <a:t>IT/DS Analyst aka</a:t>
            </a:r>
          </a:p>
          <a:p>
            <a:pPr algn="ctr"/>
            <a:r>
              <a:rPr lang="en-US" sz="1800" dirty="0" smtClean="0"/>
              <a:t>The Helpdesk Person</a:t>
            </a:r>
            <a:endParaRPr lang="en-US" sz="18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Nirupa Varatharasan</a:t>
            </a:r>
          </a:p>
          <a:p>
            <a:pPr algn="ctr"/>
            <a:r>
              <a:rPr lang="en-US" sz="1800" dirty="0" smtClean="0"/>
              <a:t>Evaluator</a:t>
            </a:r>
            <a:endParaRPr lang="en-US" sz="18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8184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Included files</a:t>
            </a:r>
          </a:p>
          <a:p>
            <a:pPr lvl="2"/>
            <a:r>
              <a:rPr lang="en-US" dirty="0" smtClean="0"/>
              <a:t>Include Data Dictionary</a:t>
            </a:r>
          </a:p>
          <a:p>
            <a:pPr lvl="3"/>
            <a:r>
              <a:rPr lang="en-US" dirty="0" smtClean="0"/>
              <a:t>Need to know all column headings in your extraction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5072"/>
            <a:ext cx="5086350" cy="4926569"/>
          </a:xfrm>
        </p:spPr>
      </p:pic>
      <p:sp>
        <p:nvSpPr>
          <p:cNvPr id="6" name="Oval 5"/>
          <p:cNvSpPr/>
          <p:nvPr/>
        </p:nvSpPr>
        <p:spPr>
          <a:xfrm>
            <a:off x="7343800" y="1988840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7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Under Extraction file password</a:t>
            </a:r>
          </a:p>
          <a:p>
            <a:pPr lvl="2"/>
            <a:r>
              <a:rPr lang="en-US" dirty="0" smtClean="0"/>
              <a:t>You can select a password for this extraction (since it will be downloaded to your download folder on your computer and may include PII information)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905346"/>
            <a:ext cx="5086350" cy="4906020"/>
          </a:xfrm>
        </p:spPr>
      </p:pic>
      <p:sp>
        <p:nvSpPr>
          <p:cNvPr id="6" name="Oval 5"/>
          <p:cNvSpPr/>
          <p:nvPr/>
        </p:nvSpPr>
        <p:spPr>
          <a:xfrm>
            <a:off x="7176120" y="335835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572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Tip</a:t>
            </a:r>
          </a:p>
          <a:p>
            <a:pPr lvl="1"/>
            <a:r>
              <a:rPr lang="en-US" dirty="0" smtClean="0"/>
              <a:t>Avoid adding to Forms Filter</a:t>
            </a:r>
          </a:p>
          <a:p>
            <a:pPr lvl="2"/>
            <a:r>
              <a:rPr lang="en-US" dirty="0" smtClean="0"/>
              <a:t>Applicable to Dacima/System Administrator only with Dacima specific syntax 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7234"/>
            <a:ext cx="5086350" cy="4942245"/>
          </a:xfrm>
        </p:spPr>
      </p:pic>
    </p:spTree>
    <p:extLst>
      <p:ext uri="{BB962C8B-B14F-4D97-AF65-F5344CB8AC3E}">
        <p14:creationId xmlns:p14="http://schemas.microsoft.com/office/powerpoint/2010/main" val="372870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You can schedule either every day, week, or month this exact extraction</a:t>
            </a:r>
          </a:p>
          <a:p>
            <a:pPr lvl="1"/>
            <a:r>
              <a:rPr lang="en-US" dirty="0" smtClean="0"/>
              <a:t>Could be useful to see if data completion by providers on forms such as the EOV, SOV, etc.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94988"/>
            <a:ext cx="5086350" cy="4926736"/>
          </a:xfrm>
        </p:spPr>
      </p:pic>
    </p:spTree>
    <p:extLst>
      <p:ext uri="{BB962C8B-B14F-4D97-AF65-F5344CB8AC3E}">
        <p14:creationId xmlns:p14="http://schemas.microsoft.com/office/powerpoint/2010/main" val="170436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Now you can save and extract your data!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7234"/>
            <a:ext cx="5086350" cy="4942245"/>
          </a:xfrm>
        </p:spPr>
      </p:pic>
      <p:sp>
        <p:nvSpPr>
          <p:cNvPr id="6" name="Oval 5"/>
          <p:cNvSpPr/>
          <p:nvPr/>
        </p:nvSpPr>
        <p:spPr>
          <a:xfrm>
            <a:off x="10200456" y="5373216"/>
            <a:ext cx="1800200" cy="648072"/>
          </a:xfrm>
          <a:prstGeom prst="ellipse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24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256584" cy="1119659"/>
          </a:xfrm>
        </p:spPr>
        <p:txBody>
          <a:bodyPr>
            <a:noAutofit/>
          </a:bodyPr>
          <a:lstStyle/>
          <a:p>
            <a:r>
              <a:rPr lang="en-US" sz="4400" dirty="0"/>
              <a:t>Extracting Data from MWP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 smtClean="0"/>
              <a:t>Now you can save and extract your data!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1453356"/>
            <a:ext cx="4572000" cy="3810000"/>
          </a:xfrm>
        </p:spPr>
      </p:pic>
    </p:spTree>
    <p:extLst>
      <p:ext uri="{BB962C8B-B14F-4D97-AF65-F5344CB8AC3E}">
        <p14:creationId xmlns:p14="http://schemas.microsoft.com/office/powerpoint/2010/main" val="327190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/>
              <a:t>Improve knowledge on limitations to extracting MWP data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386147" cy="831627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Limitations to data extractions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2060848"/>
            <a:ext cx="2438760" cy="216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807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data extracted comes in large spreadsheets</a:t>
            </a:r>
          </a:p>
        </p:txBody>
      </p:sp>
      <p:pic>
        <p:nvPicPr>
          <p:cNvPr id="6" name="Content Placeholder 5" descr="raster - How to export data from saga or tas into excel? - Geographic ...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829726"/>
            <a:ext cx="5086350" cy="3057260"/>
          </a:xfrm>
        </p:spPr>
      </p:pic>
    </p:spTree>
    <p:extLst>
      <p:ext uri="{BB962C8B-B14F-4D97-AF65-F5344CB8AC3E}">
        <p14:creationId xmlns:p14="http://schemas.microsoft.com/office/powerpoint/2010/main" val="204335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No quick numbers without modifying the data</a:t>
            </a:r>
          </a:p>
          <a:p>
            <a:pPr lvl="1"/>
            <a:r>
              <a:rPr lang="en-US" dirty="0" smtClean="0"/>
              <a:t>Need to add filters in excel</a:t>
            </a:r>
          </a:p>
          <a:p>
            <a:pPr lvl="1"/>
            <a:r>
              <a:rPr lang="en-US" dirty="0" smtClean="0"/>
              <a:t>The use of statistical software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03291"/>
            <a:ext cx="5086350" cy="3910131"/>
          </a:xfrm>
        </p:spPr>
      </p:pic>
    </p:spTree>
    <p:extLst>
      <p:ext uri="{BB962C8B-B14F-4D97-AF65-F5344CB8AC3E}">
        <p14:creationId xmlns:p14="http://schemas.microsoft.com/office/powerpoint/2010/main" val="51531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 smtClean="0"/>
              <a:t>The data has not been reviewed/cleaned by the YWHO PO evaluation team</a:t>
            </a:r>
          </a:p>
        </p:txBody>
      </p:sp>
      <p:pic>
        <p:nvPicPr>
          <p:cNvPr id="5" name="Content Placeholder 4" descr="Article: How to make the most of your performance review — People Matters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927821"/>
            <a:ext cx="5086350" cy="2861071"/>
          </a:xfrm>
        </p:spPr>
      </p:pic>
    </p:spTree>
    <p:extLst>
      <p:ext uri="{BB962C8B-B14F-4D97-AF65-F5344CB8AC3E}">
        <p14:creationId xmlns:p14="http://schemas.microsoft.com/office/powerpoint/2010/main" val="388427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Priyanka Sharma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797962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Susan Le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Kathryn Sadowski </a:t>
            </a:r>
          </a:p>
          <a:p>
            <a:pPr algn="ctr"/>
            <a:r>
              <a:rPr lang="en-US" sz="1800" dirty="0"/>
              <a:t>Evaluator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3471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" name="Picture Placeholder 14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6" name="Picture Placeholder 15"/>
          <p:cNvPicPr>
            <a:picLocks noGrp="1" noChangeAspect="1"/>
          </p:cNvPicPr>
          <p:nvPr>
            <p:ph type="pic" sz="quarter" idx="2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" r="40"/>
          <a:stretch>
            <a:fillRect/>
          </a:stretch>
        </p:blipFill>
        <p:spPr>
          <a:xfrm>
            <a:off x="8849057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0328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blank visits, test clients, and more possible data entry errors have not been discovered, compiled, nor cleaned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784767"/>
            <a:ext cx="5086350" cy="3147179"/>
          </a:xfrm>
        </p:spPr>
      </p:pic>
    </p:spTree>
    <p:extLst>
      <p:ext uri="{BB962C8B-B14F-4D97-AF65-F5344CB8AC3E}">
        <p14:creationId xmlns:p14="http://schemas.microsoft.com/office/powerpoint/2010/main" val="53756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Missing Date of Births means you cannot know if that youth can count within certain age categories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3504" y="1448976"/>
            <a:ext cx="3783970" cy="4097700"/>
          </a:xfrm>
        </p:spPr>
      </p:pic>
    </p:spTree>
    <p:extLst>
      <p:ext uri="{BB962C8B-B14F-4D97-AF65-F5344CB8AC3E}">
        <p14:creationId xmlns:p14="http://schemas.microsoft.com/office/powerpoint/2010/main" val="260578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Test Clients can skew data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2011268"/>
            <a:ext cx="5086350" cy="2694176"/>
          </a:xfrm>
        </p:spPr>
      </p:pic>
    </p:spTree>
    <p:extLst>
      <p:ext uri="{BB962C8B-B14F-4D97-AF65-F5344CB8AC3E}">
        <p14:creationId xmlns:p14="http://schemas.microsoft.com/office/powerpoint/2010/main" val="249918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242131" cy="831627"/>
          </a:xfrm>
        </p:spPr>
        <p:txBody>
          <a:bodyPr>
            <a:normAutofit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852761"/>
            <a:ext cx="2975992" cy="2975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7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Moving forward, YWHO </a:t>
            </a:r>
            <a:r>
              <a:rPr lang="en-US" dirty="0"/>
              <a:t>is providing hubs </a:t>
            </a:r>
            <a:r>
              <a:rPr lang="en-US" dirty="0" smtClean="0"/>
              <a:t>monthly </a:t>
            </a:r>
            <a:r>
              <a:rPr lang="en-US" dirty="0"/>
              <a:t>data reports. Sites recently received their data for last fiscal. Annotations were provided to support data interpretation.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5048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</a:t>
            </a:r>
            <a:r>
              <a:rPr lang="en-US" dirty="0"/>
              <a:t>coaching is available through the evaluation team upon request.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400092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</a:t>
            </a:r>
            <a:r>
              <a:rPr lang="en-US" dirty="0"/>
              <a:t>requests should be sent to mwp@ywho.ca. An evaluation team member will respond within two days, with a final solution expected within two weeks of the request. </a:t>
            </a:r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44733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Requests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 request template will be available soon.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1419186"/>
            <a:ext cx="5086350" cy="3878341"/>
          </a:xfrm>
        </p:spPr>
      </p:pic>
    </p:spTree>
    <p:extLst>
      <p:ext uri="{BB962C8B-B14F-4D97-AF65-F5344CB8AC3E}">
        <p14:creationId xmlns:p14="http://schemas.microsoft.com/office/powerpoint/2010/main" val="76224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6180808" y="2482920"/>
            <a:ext cx="3528392" cy="2676872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40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Thank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US" sz="4000" dirty="0" smtClean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You!</a:t>
            </a: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indent="0" algn="ctr">
              <a:buNone/>
            </a:pP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  <a:p>
            <a:pPr marL="0" indent="0" algn="ctr">
              <a:buNone/>
            </a:pPr>
            <a:endParaRPr lang="en-US" sz="4000" dirty="0">
              <a:latin typeface="Open Sans ExtraBold" panose="020B0906030804020204" pitchFamily="34" charset="0"/>
              <a:ea typeface="Open Sans ExtraBold" panose="020B0906030804020204" pitchFamily="34" charset="0"/>
              <a:cs typeface="Open Sans ExtraBold" panose="020B0906030804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968" y="2953063"/>
            <a:ext cx="4910886" cy="173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787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29200" y="3183862"/>
            <a:ext cx="6331851" cy="831627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5510" y="2738882"/>
            <a:ext cx="1661011" cy="172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06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1047373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Deb Chiodo </a:t>
            </a:r>
          </a:p>
          <a:p>
            <a:pPr algn="ctr"/>
            <a:r>
              <a:rPr lang="en-US" sz="1800" dirty="0"/>
              <a:t>Director, Data Management and Evaluation, YWHO PO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4800166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/>
              <a:t>Janis Wolfe</a:t>
            </a:r>
          </a:p>
          <a:p>
            <a:pPr algn="ctr"/>
            <a:r>
              <a:rPr lang="en-US" sz="1800" dirty="0"/>
              <a:t>Clinical Consultant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3"/>
          </p:nvPr>
        </p:nvSpPr>
        <p:spPr>
          <a:xfrm>
            <a:off x="8552959" y="3811601"/>
            <a:ext cx="2591668" cy="271374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Karleigh Darnay</a:t>
            </a:r>
          </a:p>
          <a:p>
            <a:pPr algn="ctr"/>
            <a:r>
              <a:rPr lang="en-US" sz="1800" dirty="0" smtClean="0"/>
              <a:t>Advanced Practice Clinical Leader</a:t>
            </a:r>
            <a:endParaRPr lang="en-US" sz="1800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 the MWP Team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1" b="2321"/>
          <a:stretch>
            <a:fillRect/>
          </a:stretch>
        </p:blipFill>
        <p:spPr>
          <a:xfrm>
            <a:off x="1343471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96265" y="1648457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Picture Placeholder 12"/>
          <p:cNvPicPr>
            <a:picLocks noGrp="1" noChangeAspect="1"/>
          </p:cNvPicPr>
          <p:nvPr>
            <p:ph type="pic" sz="quarter" idx="2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4" b="10324"/>
          <a:stretch>
            <a:fillRect/>
          </a:stretch>
        </p:blipFill>
        <p:spPr>
          <a:xfrm>
            <a:off x="8845961" y="1490504"/>
            <a:ext cx="1999471" cy="1999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5871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 descr="Download Facebook Png Hd HQ PNG Image | FreePNGImg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7823" y="3498104"/>
            <a:ext cx="1587080" cy="1587080"/>
          </a:xfrm>
        </p:spPr>
      </p:pic>
      <p:pic>
        <p:nvPicPr>
          <p:cNvPr id="15" name="Picture Placeholder 14"/>
          <p:cNvPicPr>
            <a:picLocks noGrp="1" noChangeAspect="1"/>
          </p:cNvPicPr>
          <p:nvPr>
            <p:ph type="pic" sz="quarter" idx="19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3764" y="3498104"/>
            <a:ext cx="1587080" cy="1587080"/>
          </a:xfrm>
        </p:spPr>
      </p:pic>
      <p:pic>
        <p:nvPicPr>
          <p:cNvPr id="16" name="Picture Placeholder 15" descr="circle-twitter_icon-icons.com_66835 • OcupaTEA"/>
          <p:cNvPicPr>
            <a:picLocks noGrp="1" noChangeAspect="1"/>
          </p:cNvPicPr>
          <p:nvPr>
            <p:ph type="pic" sz="quarter" idx="20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09705" y="3498104"/>
            <a:ext cx="1587080" cy="1587080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23392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2"/>
          </p:nvPr>
        </p:nvSpPr>
        <p:spPr>
          <a:xfrm>
            <a:off x="3551717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>
          <a:xfrm>
            <a:off x="6480042" y="5013176"/>
            <a:ext cx="2057136" cy="2154033"/>
          </a:xfrm>
        </p:spPr>
        <p:txBody>
          <a:bodyPr/>
          <a:lstStyle/>
          <a:p>
            <a:pPr algn="ctr"/>
            <a:r>
              <a:rPr lang="en-US" sz="2000" dirty="0"/>
              <a:t>@</a:t>
            </a:r>
            <a:r>
              <a:rPr lang="en-US" sz="2000" dirty="0" err="1"/>
              <a:t>ywhontario</a:t>
            </a:r>
            <a:endParaRPr lang="en-US" sz="140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4"/>
          </p:nvPr>
        </p:nvSpPr>
        <p:spPr>
          <a:xfrm>
            <a:off x="9323266" y="5013176"/>
            <a:ext cx="2286253" cy="2154033"/>
          </a:xfrm>
        </p:spPr>
        <p:txBody>
          <a:bodyPr>
            <a:normAutofit/>
          </a:bodyPr>
          <a:lstStyle/>
          <a:p>
            <a:pPr algn="ctr"/>
            <a:r>
              <a:rPr lang="en-US" sz="2000" dirty="0"/>
              <a:t>youthhubs.ca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3392" y="930478"/>
            <a:ext cx="10842661" cy="1066729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accent1"/>
                </a:solidFill>
              </a:rPr>
              <a:t>Connect with YWHO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128" y="671335"/>
            <a:ext cx="4336664" cy="1533529"/>
          </a:xfrm>
          <a:prstGeom prst="rect">
            <a:avLst/>
          </a:prstGeom>
        </p:spPr>
      </p:pic>
      <p:pic>
        <p:nvPicPr>
          <p:cNvPr id="19" name="Picture 18" descr="Desktop Pc Computer · Free vector graphic on Pixabay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5646" y="3498104"/>
            <a:ext cx="1587080" cy="1587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78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 knowledge on extracting MWP data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174349" y="2924944"/>
            <a:ext cx="5904656" cy="831627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/>
              <a:t>How to extract data from MWP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912" y="2200714"/>
            <a:ext cx="2280085" cy="228008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877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err="1" smtClean="0"/>
              <a:t>SuperUsers</a:t>
            </a:r>
            <a:r>
              <a:rPr lang="en-US" sz="2400" b="1" dirty="0" smtClean="0"/>
              <a:t> can:</a:t>
            </a:r>
          </a:p>
          <a:p>
            <a:pPr marL="204788" lvl="1" indent="0">
              <a:buNone/>
            </a:pPr>
            <a:r>
              <a:rPr lang="en-US" sz="2400" b="1" dirty="0" smtClean="0"/>
              <a:t>• Create and save extractions</a:t>
            </a:r>
            <a:endParaRPr lang="en-US" sz="2400" b="1" dirty="0"/>
          </a:p>
          <a:p>
            <a:pPr marL="204788" lvl="1" indent="0">
              <a:buNone/>
            </a:pPr>
            <a:r>
              <a:rPr lang="en-US" sz="2400" b="1" dirty="0" smtClean="0"/>
              <a:t>• Create email extractions on a prescheduled basis (one day, one week, and one month)</a:t>
            </a:r>
            <a:endParaRPr lang="en-US" sz="2400" b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30" y="365125"/>
            <a:ext cx="2285740" cy="5986463"/>
          </a:xfrm>
        </p:spPr>
      </p:pic>
    </p:spTree>
    <p:extLst>
      <p:ext uri="{BB962C8B-B14F-4D97-AF65-F5344CB8AC3E}">
        <p14:creationId xmlns:p14="http://schemas.microsoft.com/office/powerpoint/2010/main" val="97610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Let’s learn how to set up a new extraction!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130" y="365125"/>
            <a:ext cx="2285740" cy="5986463"/>
          </a:xfrm>
        </p:spPr>
      </p:pic>
    </p:spTree>
    <p:extLst>
      <p:ext uri="{BB962C8B-B14F-4D97-AF65-F5344CB8AC3E}">
        <p14:creationId xmlns:p14="http://schemas.microsoft.com/office/powerpoint/2010/main" val="279403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392" y="365125"/>
            <a:ext cx="5472608" cy="1119659"/>
          </a:xfrm>
        </p:spPr>
        <p:txBody>
          <a:bodyPr>
            <a:noAutofit/>
          </a:bodyPr>
          <a:lstStyle/>
          <a:p>
            <a:r>
              <a:rPr lang="en-US" sz="4400" dirty="0" smtClean="0"/>
              <a:t>Extracting Data from MWP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/>
        <p:txBody>
          <a:bodyPr>
            <a:normAutofit/>
          </a:bodyPr>
          <a:lstStyle/>
          <a:p>
            <a:pPr marL="204788" lvl="1" indent="0">
              <a:buNone/>
            </a:pPr>
            <a:r>
              <a:rPr lang="en-US" sz="2400" b="1" dirty="0" smtClean="0"/>
              <a:t>This test account (</a:t>
            </a:r>
            <a:r>
              <a:rPr lang="en-US" sz="2400" b="1" dirty="0" err="1" smtClean="0"/>
              <a:t>YWHO_Test</a:t>
            </a:r>
            <a:r>
              <a:rPr lang="en-US" sz="2400" b="1" dirty="0" smtClean="0"/>
              <a:t>) does not have access to real data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825" y="889668"/>
            <a:ext cx="5086350" cy="4937377"/>
          </a:xfrm>
        </p:spPr>
      </p:pic>
    </p:spTree>
    <p:extLst>
      <p:ext uri="{BB962C8B-B14F-4D97-AF65-F5344CB8AC3E}">
        <p14:creationId xmlns:p14="http://schemas.microsoft.com/office/powerpoint/2010/main" val="316254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Youth Wellness Hubs Ontario">
  <a:themeElements>
    <a:clrScheme name="YWHO Colour Palette">
      <a:dk1>
        <a:srgbClr val="152046"/>
      </a:dk1>
      <a:lt1>
        <a:srgbClr val="FFFFFF"/>
      </a:lt1>
      <a:dk2>
        <a:srgbClr val="BECDD7"/>
      </a:dk2>
      <a:lt2>
        <a:srgbClr val="D4DFEA"/>
      </a:lt2>
      <a:accent1>
        <a:srgbClr val="41B149"/>
      </a:accent1>
      <a:accent2>
        <a:srgbClr val="0FA3D9"/>
      </a:accent2>
      <a:accent3>
        <a:srgbClr val="FEBE10"/>
      </a:accent3>
      <a:accent4>
        <a:srgbClr val="F39120"/>
      </a:accent4>
      <a:accent5>
        <a:srgbClr val="F0514D"/>
      </a:accent5>
      <a:accent6>
        <a:srgbClr val="C1A2CA"/>
      </a:accent6>
      <a:hlink>
        <a:srgbClr val="1C6F9F"/>
      </a:hlink>
      <a:folHlink>
        <a:srgbClr val="1C6F9F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b="1" dirty="0" smtClean="0">
            <a:latin typeface="Gotham HTF" charset="0"/>
            <a:ea typeface="Gotham HTF" charset="0"/>
            <a:cs typeface="Gotham HTF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YWHO Branded Powerpoint" id="{C637189B-58D2-3C4F-B528-2FA5F9E80E55}" vid="{697E072E-1BC8-024B-A925-0550A5084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DC8E87AA069D40BDB2D2CC8BF3C1F2" ma:contentTypeVersion="1" ma:contentTypeDescription="Create a new document." ma:contentTypeScope="" ma:versionID="ff0bff84e755881e653501db02815c2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1BDA856-78C8-4E59-B93B-419EFF76FB8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B66102-F600-49B4-AC43-D44F6D6422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D8D303-D51D-4EA8-BEB4-F55A2458BDCF}">
  <ds:schemaRefs>
    <ds:schemaRef ds:uri="http://schemas.microsoft.com/sharepoint/v3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YWHO Branded Powerpoint - Draft 1</Template>
  <TotalTime>12943</TotalTime>
  <Words>1157</Words>
  <Application>Microsoft Office PowerPoint</Application>
  <PresentationFormat>Widescreen</PresentationFormat>
  <Paragraphs>233</Paragraphs>
  <Slides>50</Slides>
  <Notes>50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Open Sans</vt:lpstr>
      <vt:lpstr>Open Sans Extrabold</vt:lpstr>
      <vt:lpstr>Open Sans Extrabold</vt:lpstr>
      <vt:lpstr>Verdana</vt:lpstr>
      <vt:lpstr>Youth Wellness Hubs Ontario</vt:lpstr>
      <vt:lpstr>YWHO’s My Wellness Passport Coaching Series  </vt:lpstr>
      <vt:lpstr>Agenda</vt:lpstr>
      <vt:lpstr>Meet the MWP Team</vt:lpstr>
      <vt:lpstr>Meet the MWP Team</vt:lpstr>
      <vt:lpstr>Meet the MWP Team</vt:lpstr>
      <vt:lpstr>How to extract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Extracting Data from MWP</vt:lpstr>
      <vt:lpstr>Limitations to data extractions</vt:lpstr>
      <vt:lpstr>Limitations</vt:lpstr>
      <vt:lpstr>Limitations</vt:lpstr>
      <vt:lpstr>Limitations</vt:lpstr>
      <vt:lpstr>Limitations</vt:lpstr>
      <vt:lpstr>Limitations</vt:lpstr>
      <vt:lpstr>Limitations</vt:lpstr>
      <vt:lpstr>Data Requests</vt:lpstr>
      <vt:lpstr>Data Requests</vt:lpstr>
      <vt:lpstr>Data Requests</vt:lpstr>
      <vt:lpstr>Data Requests</vt:lpstr>
      <vt:lpstr>Data Requests</vt:lpstr>
      <vt:lpstr>PowerPoint Presentation</vt:lpstr>
      <vt:lpstr>Questions?</vt:lpstr>
      <vt:lpstr>Connect with YWHO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YWHO PowerPoint - How to Guide</dc:title>
  <dc:creator>YWHO PO</dc:creator>
  <cp:lastModifiedBy>Elissa Pendergast</cp:lastModifiedBy>
  <cp:revision>175</cp:revision>
  <cp:lastPrinted>2019-01-14T15:34:29Z</cp:lastPrinted>
  <dcterms:created xsi:type="dcterms:W3CDTF">2021-10-25T13:49:29Z</dcterms:created>
  <dcterms:modified xsi:type="dcterms:W3CDTF">2022-09-27T13:37:35Z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0x01010021DC8E87AA069D40BDB2D2CC8BF3C1F2</vt:lpwstr>
  </property>
</Properties>
</file>